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66" r:id="rId16"/>
    <p:sldId id="360" r:id="rId17"/>
    <p:sldId id="324" r:id="rId18"/>
    <p:sldId id="367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1800">
          <p15:clr>
            <a:srgbClr val="A4A3A4"/>
          </p15:clr>
        </p15:guide>
        <p15:guide id="3" pos="144">
          <p15:clr>
            <a:srgbClr val="A4A3A4"/>
          </p15:clr>
        </p15:guide>
        <p15:guide id="4" pos="2880">
          <p15:clr>
            <a:srgbClr val="A4A3A4"/>
          </p15:clr>
        </p15:guide>
        <p15:guide id="5" pos="4464">
          <p15:clr>
            <a:srgbClr val="A4A3A4"/>
          </p15:clr>
        </p15:guide>
        <p15:guide id="6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57494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orient="horz" pos="1296"/>
        <p:guide orient="horz" pos="1800"/>
        <p:guide pos="144"/>
        <p:guide pos="288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432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19B4AF1-8860-45E0-921B-D1F3E56CE678}" type="datetimeFigureOut">
              <a:rPr lang="en-US"/>
              <a:pPr>
                <a:defRPr/>
              </a:pPr>
              <a:t>10/31/2017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B88D52D-D548-4A19-87EE-DF5621252C2C}" type="slidenum">
              <a:rPr lang="en-US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472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Данная презентация предназначена для детей от 5 до 10 лет. Мы рекомендуем отвести на нее 60 минут. Если участники еще младше, рекомендуется сократить презентацию. 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ПРИМЕР СЦЕНАРИЯ: 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«Привет! Меня зовут &lt;имя&gt;. Я из &lt;организации&gt;. Сегодня мы отправимся в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 в Minecraft.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 – это мировая кампания, которую проводит некоммерческая организация Code.org с целью показать, что изучить основы написания кода по силам каждому. Сегодня вы станете участником этой кампании и начнете изучать программирование по новому учебнику Minecraft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 от корпорации Майкрософт. Но сперва мы немного поговорим о том, что такое программирование, почему оно важно и почему это так весело!»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Заинтересовать участников учебником Hour of Code</a:t>
            </a:r>
            <a:r>
              <a:rPr lang="ru-RU" altLang="ru-RU" baseline="30000" noProof="0" dirty="0">
                <a:solidFill>
                  <a:srgbClr val="000000"/>
                </a:solidFill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!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ЗАМЕТКА ДЛЯ ОРГАНИЗАТОРА:</a:t>
            </a: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Помните об основной цели мероприятия — заинтересовать участников этим учебником. Определите, сколько времени вам понадобится для презентации, чтобы вы могли достичь своей цели. Большинство слайдов этой презентации предназначены для очень быстрого показа, чтобы презентация проходила живо и в разговорном стиле.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На этом изображении представлены все страны, участвующие в мероприятиях Hour of Code</a:t>
            </a:r>
            <a:r>
              <a:rPr lang="ru-RU" altLang="ru-RU" baseline="30000" noProof="0" dirty="0">
                <a:solidFill>
                  <a:srgbClr val="000000"/>
                </a:solidFill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ct val="0"/>
              </a:spcBef>
            </a:pPr>
            <a:r>
              <a:rPr lang="ru-RU" dirty="0"/>
              <a:t> 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3E6BCD1-C0C0-4697-AB59-554E6CCB34C5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</a:t>
            </a:fld>
            <a:endParaRPr lang="ru-RU" altLang="ru-RU" sz="1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baseline="0" dirty="0"/>
              <a:t>«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Программирование также позволяет создавать новые вещи, так что оно развивает творческие навыки и воображение!»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F45E2ECA-CFC3-45C7-9555-983883C0C6CD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10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«Программирование – это групповое занятие! Поскольку все, кто программирует, всегда решают задачи с помощью своего воображения, они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помогают друг другу, делясь своими идеями и решениями!» </a:t>
            </a:r>
            <a:endParaRPr lang="ru-RU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450E368-5682-42D9-AF58-200C7D2B7332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11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«Чем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нравится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заниматься?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быть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угодно — чтение, занятие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спортом, мода, компьютерные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игры».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Показать программирование как что-то, что связано с интересами за пределами технической сферы, что поможет заинтересовать молодых людей. Задача заключается в том, чтобы заставить их воображение поработать над тем, как они могут реализовать свои увлечения в проекте по программированию, который помог бы развить это увлечение еще больше. 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r>
              <a:rPr lang="ru-RU" b="1" u="sng" dirty="0"/>
              <a:t>ЗАМЕТКА ДЛЯ ОРГАНИЗАТОРА:</a:t>
            </a:r>
            <a:r>
              <a:rPr lang="ru-RU" b="1" u="none" dirty="0"/>
              <a:t> </a:t>
            </a:r>
            <a:r>
              <a:rPr lang="ru-RU" b="0" dirty="0"/>
              <a:t>попросите участников поделиться своими увлечениями и идеями.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27CA061-F8B8-439C-AC0B-604414800CF5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12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стать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частью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ваших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любимых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занятий!»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*ПРИМЕРЫ</a:t>
            </a: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Люди, которые любят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кино,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могут создать приложение, где другие люди смогли бы оценивать и обсуждать фильмы</a:t>
            </a:r>
            <a:endParaRPr lang="ru-RU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кому-то нравится играть в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видеоигры</a:t>
            </a: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</a:rPr>
              <a:t>, он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может начать создавать свои собственные игры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Те, кто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любит</a:t>
            </a:r>
            <a:r>
              <a:rPr lang="ru-RU" dirty="0"/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спорт,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создать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приложение, показывающее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статистику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своей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любимой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команды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Те, кто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любит</a:t>
            </a:r>
            <a:r>
              <a:rPr lang="ru-RU" dirty="0"/>
              <a:t> </a:t>
            </a:r>
            <a:r>
              <a:rPr lang="ru-RU" altLang="ru-RU" b="1" dirty="0">
                <a:solidFill>
                  <a:srgbClr val="000000"/>
                </a:solidFill>
              </a:rPr>
              <a:t>мультфильмы и супергероев</a:t>
            </a:r>
            <a:r>
              <a:rPr lang="ru-RU" altLang="ru-RU" dirty="0">
                <a:solidFill>
                  <a:srgbClr val="000000"/>
                </a:solidFill>
              </a:rPr>
              <a:t>, 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создать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веб-сайт о своих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любимых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персонажах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Подчеркнуть,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только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узнают о том, как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развлекаться и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сделать с помощью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программирования; главное,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всеми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результатами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своего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труда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поделиться и пользоваться с друзьями.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7600060C-CF41-45FB-A683-BC4D53D6685E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13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dirty="0"/>
              <a:t>ПРИМЕР СЦЕНАРИЯ:</a:t>
            </a:r>
          </a:p>
          <a:p>
            <a:endParaRPr lang="ru-RU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«Готовы начать программировать? Давайте приступим! </a:t>
            </a:r>
            <a:r>
              <a:rPr lang="ru-RU" dirty="0"/>
              <a:t>«На сегодняшнем занятии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dirty="0"/>
              <a:t> мы будем учиться по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учебнику, созданному на основе игры Minecraft</a:t>
            </a:r>
            <a:r>
              <a:rPr lang="ru-RU" dirty="0"/>
              <a:t>!</a:t>
            </a:r>
            <a:r>
              <a:rPr lang="ru-RU" b="0" u="none" baseline="0" dirty="0"/>
              <a:t> В этом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учебнике используются персонажи и идеи, взятые из видеоигры Minecraft, но в то же время, конечно, он не является в полной мере самой игрой</a:t>
            </a:r>
            <a:r>
              <a:rPr lang="ru-RU" b="0" u="none" baseline="0" dirty="0"/>
              <a:t>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r>
              <a:rPr lang="ru-RU" dirty="0"/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 учебнике Minecraft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вы познакомитесь с Агентом и научитесь таким техникам программирования, как циклы, отладка и функции, чтобы создать собственные решения для головоломок и увидеть, как Агент выполняет ваши команды».</a:t>
            </a:r>
            <a:endParaRPr lang="ru-RU" sz="1200" b="0" baseline="0" dirty="0"/>
          </a:p>
          <a:p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u="none" baseline="0" dirty="0"/>
              <a:t>«Сегодня у вас будет _____ времени, чтобы поиграть. Если у вас не получилось, наберитесь терпения и попробуйте другие пути решения проблемы. Затем спросите соседа и, наконец, если вам нужна моя помощь, [поднимите руку, большой палец и т.д.].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u="none" baseline="0" dirty="0"/>
              <a:t>И не забудьте про наушники!</a:t>
            </a:r>
            <a:r>
              <a:rPr lang="ru-RU" b="0" u="none" baseline="0" dirty="0"/>
              <a:t>»</a:t>
            </a:r>
            <a:endParaRPr lang="ru-RU" sz="1200" b="0" u="none" dirty="0"/>
          </a:p>
          <a:p>
            <a:endParaRPr lang="ru-RU" b="0" u="none" dirty="0"/>
          </a:p>
          <a:p>
            <a:endParaRPr lang="ru-RU" b="1" u="sng" dirty="0"/>
          </a:p>
          <a:p>
            <a:r>
              <a:rPr lang="ru-RU" b="1" u="sng" dirty="0"/>
              <a:t>ЦЕЛЬ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Представить </a:t>
            </a:r>
            <a:r>
              <a:rPr lang="ru-RU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ru-RU" sz="1200" baseline="300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ru-RU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u="sng" dirty="0"/>
              <a:t>ЗАМЕТКА ДЛЯ ОРГАНИЗАТОРА:</a:t>
            </a:r>
          </a:p>
          <a:p>
            <a:pPr>
              <a:defRPr/>
            </a:pPr>
            <a:r>
              <a:rPr lang="ru-RU" b="0" dirty="0"/>
              <a:t>Есть и другие учебники Minecraft. </a:t>
            </a:r>
            <a:r>
              <a:rPr lang="ru-RU" dirty="0"/>
              <a:t>Начните с учебника этого года, а затем используйте другие, если дети быстро пройдут его.</a:t>
            </a:r>
            <a:r>
              <a:rPr lang="ru-RU" b="0" dirty="0"/>
              <a:t> Каждый учебник учит разным принципам программирования, так что пройти их все – отличная идея!</a:t>
            </a:r>
            <a:r>
              <a:rPr lang="ru-RU" dirty="0"/>
              <a:t> </a:t>
            </a:r>
            <a:endParaRPr lang="ru-RU" b="0" dirty="0"/>
          </a:p>
          <a:p>
            <a:endParaRPr lang="ru-RU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Если вы не можете выделить каждому участнику отдельное устройство, попробуйте разбить их на пары, чтобы они менялись на каждом этапе каждого урока, так чтобы каждый из них смог поработать и понаблюдать. Мы предлагаем работать над головоломками самостоятельно.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Через пятнадцать минут похвалите класс за проделанную работу и написанный код.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Если в классе есть ученики, которые уже прошли весь учебник и/или раньше занимались программированием, предложите им пройти его еще раз по </a:t>
            </a:r>
            <a:r>
              <a:rPr lang="ru-RU" sz="1200" b="1" u="none" kern="1200" dirty="0">
                <a:solidFill>
                  <a:schemeClr val="tx1"/>
                </a:solidFill>
                <a:effectLst/>
                <a:latin typeface="+mn-lt"/>
              </a:rPr>
              <a:t>Алмазному пути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, включающему в себя дополнительные задачи по программированию, которые необходимо выполнить, чтобы получить алмаз в конце уровня.</a:t>
            </a:r>
            <a:endParaRPr lang="ru-RU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r>
              <a:rPr lang="ru-R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36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dirty="0"/>
              <a:t>«Теперь перейдите по адресу </a:t>
            </a:r>
            <a:r>
              <a:rPr lang="ru-RU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ru-RU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ru-RU" b="0" u="none" baseline="0" dirty="0"/>
              <a:t>, чтобы найти учебник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Minecraft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Hero’s Journey, </a:t>
            </a:r>
            <a:r>
              <a:rPr lang="ru-RU" b="0" u="none" baseline="0" dirty="0"/>
              <a:t>и мы НАЧИНАЕМ! »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0" u="none" dirty="0">
                <a:solidFill>
                  <a:srgbClr val="000000"/>
                </a:solidFill>
              </a:rPr>
              <a:t>Дать пользователям время на привыкание к учебнику.</a:t>
            </a: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ПРИМЕЧАНИЯ ДЛЯ ОРГАНИЗАТОРА:</a:t>
            </a: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Этот слайд должен отображаться во время обучения. Его следует переключить на следующий слайд, только если группа заканчивает курс.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Если участники проходят обучение, прогресс в виде набранных уровней будет сохраняться и обучение можно будет завершить позже. 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Так как игра проходит в свободной форме и пользователи могут строить что угодно, могут возникать обычные риски, связанные с созданным малолетними пользователями контентом.</a:t>
            </a:r>
          </a:p>
          <a:p>
            <a:pPr>
              <a:spcBef>
                <a:spcPct val="0"/>
              </a:spcBef>
            </a:pP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ЕСЛИ ВЫ ОГРАНИЧЕНЫ ПО ВРЕМЕНИ:</a:t>
            </a: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Выполните как можно больше задач. Технически подкованные дети могут выполнить их все за 50–60 минут.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Похвалите учащихся за выполненные задачи и сообщите им, что они могут продолжить программировать дома.</a:t>
            </a:r>
          </a:p>
          <a:p>
            <a:pPr>
              <a:spcBef>
                <a:spcPct val="0"/>
              </a:spcBef>
            </a:pP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ЕСЛИ У ВАС ЕСТЬ ДОПОЛНИТЕЛЬНОЕ ВРЕМЯ:</a:t>
            </a:r>
            <a:endParaRPr lang="ru-RU" altLang="ru-RU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Предложите студентам продолжить решение последней задачи, чтобы получить дополнительные часы в игре. 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altLang="ru-RU" b="0" u="none" dirty="0">
                <a:solidFill>
                  <a:srgbClr val="000000"/>
                </a:solidFill>
              </a:rPr>
              <a:t>Предложите студентам пройтись по всем предыдущим задачам и попросите их решить задачи другим способом. Это подогреет интерес, позволит отработать материал и поэкспериментировать. </a:t>
            </a: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Предложите ученикам пройти учебники Minecraft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 и/или Minecraft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Designer.</a:t>
            </a:r>
            <a:endParaRPr lang="ru-RU" b="0" u="none" dirty="0"/>
          </a:p>
          <a:p>
            <a:pPr marL="457200" lvl="1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ru-RU" altLang="ru-RU" b="0" u="none" dirty="0">
              <a:solidFill>
                <a:srgbClr val="000000"/>
              </a:solidFill>
              <a:ea typeface="Segoe Pro Light"/>
              <a:cs typeface="Segoe Pro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030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dirty="0"/>
              <a:t>«Внимание! У вас осталось всего пять минут, чтобы закончить! </a:t>
            </a:r>
          </a:p>
          <a:p>
            <a:r>
              <a:rPr lang="ru-RU" b="0" u="none" dirty="0"/>
              <a:t>[если у всех есть доступ к устройствам и Интернету] И помните: позднее вы можете продолжить изучение программирования вместе с Minecraft».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Предупредить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участников о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почти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истекло, и урок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почти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закончен.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69371038-B41D-49A9-BA83-050B9D131E7E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16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u="none" baseline="0" dirty="0"/>
              <a:t>«Давайте вернемся к нашему обсуждению. Изменилось ли ваше представление о том, что такое программирование?»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Что вы ответите, если ваши друзья или семья спросят: «Что такое код»?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Чему вы научились?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Что оказалось для вас самым сложным? Что вы сделали, когда зашли в тупик при поиске решения? Почему это важно? [поощряет настойчивость]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Почему программирование – это творческая задача? [связать программирование с другими видами творчества, например пением, танцами, строительством.]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Из кого получаются лучшие программисты? [работа над избавлением от стереотипов, например, о том, что только мальчики сильны в математике, и им подобных]</a:t>
            </a:r>
          </a:p>
          <a:p>
            <a:pPr marL="628650" lvl="1" indent="-171450">
              <a:buFont typeface="Arial"/>
              <a:buChar char="•"/>
            </a:pPr>
            <a:r>
              <a:rPr lang="ru-RU"/>
              <a:t>У кого-нибудь есть интересные идеи о том, как с помощью программирования можно создать что-нибудь удивительное?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dirty="0"/>
              <a:t>Вернуться к первоначальному вопросу и понаблюдать за тем, как изменилось мнение детей относительно программирования. </a:t>
            </a:r>
            <a:r>
              <a:rPr lang="ru-RU" b="0" kern="1200" baseline="0" dirty="0">
                <a:effectLst/>
                <a:latin typeface="+mn-lt"/>
              </a:rPr>
              <a:t>Э</a:t>
            </a:r>
            <a:r>
              <a:rPr lang="ru-RU" kern="1200" dirty="0">
                <a:effectLst/>
                <a:latin typeface="+mn-lt"/>
              </a:rPr>
              <a:t>тот вопрос</a:t>
            </a:r>
            <a:r>
              <a:rPr lang="ru-RU"/>
              <a:t> должен</a:t>
            </a:r>
            <a:r>
              <a:rPr lang="ru-RU" kern="1200" dirty="0">
                <a:effectLst/>
                <a:latin typeface="+mn-lt"/>
              </a:rPr>
              <a:t> помочь ученикам убедиться, что они действительно поняли пройденный материал и правильно выполнили задания. Отвечая на него, они убеждаются в том, что сделанные ими выводы действительно являются правильными, что поможет им лучше усвоить материал.</a:t>
            </a:r>
            <a:r>
              <a:rPr lang="ru-RU"/>
              <a:t> </a:t>
            </a:r>
            <a:endParaRPr lang="ru-RU" b="0" dirty="0"/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CB9A36D4-A45C-48C8-BE5E-640437E1B827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17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ru-RU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ЦЕЛЬ СЛАЙДА:</a:t>
            </a:r>
            <a:r>
              <a:rPr lang="ru-RU" dirty="0"/>
              <a:t> </a:t>
            </a:r>
            <a:r>
              <a:rPr lang="ru-RU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Завершить семинар на высокой ноте.</a:t>
            </a:r>
            <a:endParaRPr lang="ru-RU" b="0" dirty="0">
              <a:effectLst/>
            </a:endParaRPr>
          </a:p>
          <a:p>
            <a:br>
              <a:rPr dirty="0"/>
            </a:br>
            <a:r>
              <a:rPr lang="ru-RU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ПРИМЕР СЦЕНАРИЯ:</a:t>
            </a:r>
            <a:r>
              <a:rPr lang="ru-RU" dirty="0"/>
              <a:t> </a:t>
            </a:r>
            <a:r>
              <a:rPr lang="ru-RU" b="0" u="none" dirty="0"/>
              <a:t>«Поздравляю! Вы прошли ежегодный </a:t>
            </a:r>
            <a:r>
              <a:rPr lang="ru-RU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ru-RU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!»</a:t>
            </a:r>
            <a:endParaRPr lang="ru-RU" b="0" u="none" baseline="0" dirty="0"/>
          </a:p>
          <a:p>
            <a:br>
              <a:rPr lang="en-US" b="0" dirty="0">
                <a:effectLst/>
              </a:rPr>
            </a:br>
            <a:endParaRPr lang="ru-R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394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«Теперь, когда вы находитесь на пути к тому, чтобы стать настоящими специалистами по программированию, воспользуйтесь несколькими бесплатными ресурсами! Не забудьте записать эти ссылки и продолжайте программировать!»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Стимулировать молодых людей продолжать заниматься программированием.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ЗАМЕТКА ДЛЯ ОРГАНИЗАТОРА: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Участники могут получить доступ к своим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сертификатам Hour of Code</a:t>
            </a:r>
            <a:r>
              <a:rPr lang="en-US" sz="1200" b="1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 любое время после начала изучения учебника и после завершения мероприятия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 на сайте code.org.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Изменяйте содержимое слайда с дополнительными ресурсами в зависимости от аудитории:</a:t>
            </a:r>
          </a:p>
          <a:p>
            <a:endParaRPr lang="ru-RU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u="none" kern="1200" dirty="0">
                <a:solidFill>
                  <a:schemeClr val="tx1"/>
                </a:solidFill>
                <a:effectLst/>
                <a:latin typeface="+mn-lt"/>
              </a:rPr>
              <a:t>если это возможно, участники могут загрузить свой код в Minecraft: Education Edition и/или Minecraft на Windows 10.</a:t>
            </a:r>
          </a:p>
          <a:p>
            <a:r>
              <a:rPr lang="ru-RU" sz="1200" b="0" u="none" kern="1200" dirty="0">
                <a:solidFill>
                  <a:schemeClr val="tx1"/>
                </a:solidFill>
                <a:effectLst/>
                <a:latin typeface="+mn-lt"/>
              </a:rPr>
              <a:t>Участники могут использовать Студию кода для импорта своего кода в настоящую игру – и увидеть, как их код оживает!</a:t>
            </a:r>
          </a:p>
          <a:p>
            <a:endParaRPr lang="ru-RU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Познакомьтесь с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разработан для школ и включает в себя инструментарий для работы в классе, планы уроков и многое другое. Для получения дополнительной информации пройдите по ссылке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ru-RU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</a:rPr>
              <a:t>Узнайте, как еще можно популяризировать навыки работы с цифровыми технологиями, от цифровой грамотности до обучения в области компьютерных наук, на странице</a:t>
            </a:r>
            <a:br>
              <a:rPr dirty="0"/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none" dirty="0">
                <a:solidFill>
                  <a:srgbClr val="000000"/>
                </a:solidFill>
              </a:rPr>
              <a:t>Code.org </a:t>
            </a:r>
            <a:r>
              <a:rPr lang="ru-RU" altLang="ru-RU" b="1" u="sng" dirty="0">
                <a:solidFill>
                  <a:srgbClr val="000000"/>
                </a:solidFill>
              </a:rPr>
              <a:t>(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ru-RU" altLang="ru-RU" b="1" u="sng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 — выйдите за рамки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altLang="ru-RU" dirty="0">
                <a:solidFill>
                  <a:srgbClr val="000000"/>
                </a:solidFill>
              </a:rPr>
              <a:t> при помощи инструментов для преподавателей с Code.org. От вас не требуется опыт, чтобы начать преподавать информатику и вычислительную технику в своем классе. Code.org предлагает учебную программу, планы уроков, качественные профессиональные программы обучения и массу полезных инструментов для всех уровней учащихся — все, что нужно, и бесплатно. Перейдите на сайт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ru-RU" altLang="ru-RU" dirty="0">
                <a:solidFill>
                  <a:srgbClr val="000000"/>
                </a:solidFill>
              </a:rPr>
              <a:t> и выберите необходимый уровень, чтобы начать.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none" dirty="0">
                <a:solidFill>
                  <a:srgbClr val="000000"/>
                </a:solidFill>
              </a:rPr>
              <a:t>Студия кода </a:t>
            </a:r>
            <a:r>
              <a:rPr lang="ru-RU" altLang="ru-RU" b="1" u="sng" dirty="0">
                <a:solidFill>
                  <a:srgbClr val="000000"/>
                </a:solidFill>
              </a:rPr>
              <a:t>(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ru-RU" altLang="ru-RU" b="1" u="sng" dirty="0">
                <a:solidFill>
                  <a:srgbClr val="000000"/>
                </a:solidFill>
              </a:rPr>
              <a:t>)</a:t>
            </a:r>
            <a:r>
              <a:rPr lang="ru-RU" altLang="ru-RU" dirty="0">
                <a:solidFill>
                  <a:srgbClr val="000000"/>
                </a:solidFill>
              </a:rPr>
              <a:t>. Вы хорошо провели время на мероприятии Hour of Code</a:t>
            </a:r>
            <a:r>
              <a:rPr lang="ru-RU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ru-RU" altLang="ru-RU" dirty="0">
                <a:solidFill>
                  <a:srgbClr val="000000"/>
                </a:solidFill>
              </a:rPr>
              <a:t>? Мир информатики и вычислительной техники таит еще много неизведанного! Студия кода содержит головоломки, игры и курсы для всех возрастов. Вы научитесь создавать собственные игры и приложения, поделитесь ими с друзьями. Перейдите на сайт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ru-RU" altLang="ru-RU" dirty="0">
                <a:solidFill>
                  <a:srgbClr val="000000"/>
                </a:solidFill>
              </a:rPr>
              <a:t> и начните учиться.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C239CDD-A9AB-4B4E-ACD2-C913CB7ED646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19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i="0" u="sng" strike="noStrike" kern="1200" dirty="0">
                <a:solidFill>
                  <a:schemeClr val="tx1"/>
                </a:solidFill>
                <a:effectLst/>
                <a:latin typeface="+mn-lt"/>
              </a:rPr>
              <a:t>Приветствуем вас!</a:t>
            </a:r>
            <a:br>
              <a:rPr dirty="0"/>
            </a:br>
            <a:r>
              <a:rPr lang="ru-RU" b="0" u="none" dirty="0"/>
              <a:t>[Представьтесь классу, расскажите, кто вы, чем занимаетесь и, если вы работаете в отрасли компьютерных технологий, объясните, почему вам так нравится </a:t>
            </a:r>
            <a:r>
              <a:rPr lang="ru-RU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ru-RU" altLang="ru-RU" baseline="30000" noProof="0" dirty="0">
                <a:solidFill>
                  <a:srgbClr val="000000"/>
                </a:solidFill>
              </a:rPr>
              <a:t>TM</a:t>
            </a:r>
            <a:r>
              <a:rPr lang="ru-RU" sz="1200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]</a:t>
            </a:r>
            <a:r>
              <a:rPr lang="ru-RU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endParaRPr lang="ru-RU" b="0" u="none" dirty="0"/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«Сначала мы посмотрим короткое видео, в котором вы увидите, насколько популярным стало программирование за последние несколько лет, и сколько замечательных людей, таких же как вы, попробовали заняться этим сами!»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ПРИМЕЧАНИЕ ДЛЯ ОРГАНИЗАТОРА:</a:t>
            </a: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Видео будет воспроизведено автоматически при переходе к следующему слайду.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98364F7-E261-49FD-B0D6-FE1D4D5DB22B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 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r>
              <a:rPr lang="ru-RU" b="0" u="none" baseline="0" dirty="0"/>
              <a:t>Завершить мероприятие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Если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планируете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заменить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изображение, убедитесь в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ваша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соответствует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следующим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критериям: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ней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подростки: мальчики и девочки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среднего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школьного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возраста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видно,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участники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хорошо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проводят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время</a:t>
            </a:r>
            <a:r>
              <a:rPr lang="ru-RU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ru-RU" altLang="ru-RU" dirty="0">
                <a:solidFill>
                  <a:srgbClr val="000000"/>
                </a:solidFill>
              </a:rPr>
              <a:t>Люди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картинке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изображены в группе, а не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одному</a:t>
            </a:r>
            <a:r>
              <a:rPr lang="ru-RU" dirty="0"/>
              <a:t> </a:t>
            </a:r>
          </a:p>
          <a:p>
            <a:endParaRPr lang="ru-RU" b="1" u="sng" dirty="0"/>
          </a:p>
          <a:p>
            <a:r>
              <a:rPr lang="ru-RU" b="1" u="sng" dirty="0"/>
              <a:t>Авторские права 2017 г.: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Данная презентация используется по лицензии, а не продана. Вы не можете копировать, адаптировать, изменять, создавать на ее основе производные работы, распространять, публиковать, продавать или использовать данный контент в коммерческих целях без предварительного письменного согласия корпорации Майкрософт.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Эта презентация предоставляется на условиях «как есть». Корпорация Майкрософт не дает никаких гарантий, явных или подразумеваемых. Информация и взгляды, содержащиеся в данной презентации, включая URL-адреса и прочие ссылки на веб-сайты в Интернете, могут изменяться без предупреждения.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Некоторые из примеров, приведенных здесь, использованы только для иллюстрации и являются вымышленными. Данные материалы не подразумевают наличия никаких реальных ассоциаций или связей и не могут иметь их.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Вы можете использовать данную презентацию в личных целях, а также для занятий в классах и аудиториях в рамках мероприятий code.org и других мероприятий, посвященных программированию. Данная презентация не дает вам каких-либо юридических прав на любую интеллектуальную собственность в продуктах корпорации Майкрософт.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Майкрософт и все товарные знаки, перечисленные по адресу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</a:rPr>
              <a:t>, являются товарными знаками группы компаний Майкрософт. Все прочие товарные знаки являются собственностью соответствующих владельцев.</a:t>
            </a:r>
          </a:p>
          <a:p>
            <a:endParaRPr lang="ru-RU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 г. Code.org®, логотип CODE и Hour of Code® являются товарными знаками Code.org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 г. «Minecraft» является товарным ознаком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Корпорация Майкрософт (Microsoft Corporation), 2017 г. Все права защищены.</a:t>
            </a:r>
          </a:p>
          <a:p>
            <a:pPr marL="457200" lvl="1" indent="0">
              <a:buFont typeface="Arial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spcBef>
                <a:spcPct val="0"/>
              </a:spcBef>
              <a:buFontTx/>
              <a:buNone/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D98696D4-62BC-46B8-9261-9790C0C22728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20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Заинтересовать участников учебником Hour of Code</a:t>
            </a:r>
            <a:r>
              <a:rPr lang="ru-RU" altLang="ru-RU" baseline="30000" noProof="0" dirty="0">
                <a:solidFill>
                  <a:srgbClr val="000000"/>
                </a:solidFill>
              </a:rPr>
              <a:t>TM</a:t>
            </a:r>
            <a:r>
              <a:rPr lang="ru-RU" altLang="ru-RU" noProof="0" dirty="0">
                <a:solidFill>
                  <a:srgbClr val="000000"/>
                </a:solidFill>
              </a:rPr>
              <a:t>.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ИНСТРУКЦИИ К ИЗОБРАЖЕНИЯМ ЭТОГО СЛАЙДА: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Видео должно воспроизводиться автоматически. 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Если вы хотите изменить язык или субтитры, вы можете сделать это, перейдя по ссылке ниже и щелкнув шестеренку настроек в правом нижнем углу видео. После этого может потребоваться вставить ссылку заново: https://www.youtube.com/watch?t=1&amp;v=2DxWIxec6yo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Дополнительные видео доступны на сайте code.org, и их можно заменить, если нужен другой подход к аудитории.</a:t>
            </a:r>
            <a:r>
              <a:rPr lang="ru-RU" dirty="0"/>
              <a:t> </a:t>
            </a:r>
            <a:endParaRPr lang="ru-RU" altLang="ru-RU" noProof="0" dirty="0">
              <a:solidFill>
                <a:srgbClr val="000000"/>
              </a:solidFill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B2D982C9-5E9D-4EE2-A2EB-76A0862A7A14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3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«Что приходит вам на ум, когда вы слышите слова «программирование» и «код»? Всегда ли слово «код» связано с секретами — как, например, «секретный код»? Как вы думаете: люди какой профессии занимаются написанием кода? Дайте волю своему воображению!»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noProof="0" dirty="0">
                <a:solidFill>
                  <a:srgbClr val="000000"/>
                </a:solidFill>
              </a:rPr>
              <a:t>ЦЕЛЬ СЛАЙДА:</a:t>
            </a:r>
            <a:r>
              <a:rPr lang="ru-RU" dirty="0"/>
              <a:t> 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noProof="0" dirty="0">
                <a:solidFill>
                  <a:srgbClr val="000000"/>
                </a:solidFill>
              </a:rPr>
              <a:t>Этот слайд должен «растопить лед».</a:t>
            </a:r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ru-RU" kern="1200" dirty="0">
                <a:effectLst/>
                <a:latin typeface="+mn-lt"/>
              </a:rPr>
              <a:t>Есть вероятность, что дети не смогут точно ответить на </a:t>
            </a:r>
            <a:r>
              <a:rPr lang="ru-RU" dirty="0"/>
              <a:t>эти вопросы</a:t>
            </a:r>
            <a:r>
              <a:rPr lang="ru-RU" kern="1200" dirty="0">
                <a:effectLst/>
                <a:latin typeface="+mn-lt"/>
              </a:rPr>
              <a:t>, но</a:t>
            </a:r>
            <a:r>
              <a:rPr lang="ru-RU" kern="1200" baseline="0" dirty="0">
                <a:effectLst/>
                <a:latin typeface="+mn-lt"/>
              </a:rPr>
              <a:t>они предназначены</a:t>
            </a:r>
            <a:r>
              <a:rPr lang="ru-RU" dirty="0"/>
              <a:t> для начала диалога в классе и позволяют понять, какие предвзятые представления о программировании имеются у детей</a:t>
            </a:r>
            <a:r>
              <a:rPr lang="ru-RU" b="0" u="none" baseline="0" dirty="0"/>
              <a:t>. </a:t>
            </a:r>
            <a:r>
              <a:rPr lang="ru-RU" kern="1200" dirty="0">
                <a:effectLst/>
                <a:latin typeface="+mn-lt"/>
              </a:rPr>
              <a:t>Поддерживайте атмосферу оживленного обсуждения, в котором абсолютно нормально не знать ответа. В следующем слайде мы развеем любые заблуждения относительно программирования, чтобы изменить взгляды участников, прежде чем переходить к учебнику.</a:t>
            </a:r>
            <a:r>
              <a:rPr lang="ru-RU" dirty="0"/>
              <a:t> </a:t>
            </a:r>
            <a:endParaRPr lang="ru-RU" b="1" u="sng" dirty="0"/>
          </a:p>
          <a:p>
            <a:pPr>
              <a:spcBef>
                <a:spcPct val="0"/>
              </a:spcBef>
            </a:pPr>
            <a:endParaRPr lang="ru-RU" altLang="ru-RU" noProof="0" dirty="0">
              <a:solidFill>
                <a:srgbClr val="000000"/>
              </a:solidFill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67259761-9126-4216-85AC-68F5FDF9D10F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4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«А теперь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давайте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поговорим о том,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на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самом</a:t>
            </a:r>
            <a:r>
              <a:rPr lang="ru-RU" dirty="0"/>
              <a:t> </a:t>
            </a:r>
            <a:r>
              <a:rPr lang="ru-RU" altLang="ru-RU" i="1" dirty="0">
                <a:solidFill>
                  <a:srgbClr val="000000"/>
                </a:solidFill>
              </a:rPr>
              <a:t>деле</a:t>
            </a:r>
            <a:r>
              <a:rPr lang="ru-RU" altLang="ru-RU" dirty="0">
                <a:solidFill>
                  <a:srgbClr val="000000"/>
                </a:solidFill>
              </a:rPr>
              <a:t>».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Слайды 5-7 помогут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доступно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объяснить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детям,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такое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B6B1E5DF-6466-4264-AF0E-79FCDBCD5234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5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r>
              <a:rPr lang="ru-RU" b="0" dirty="0"/>
              <a:t>«Код – это язык, который люди используют, чтобы отдавать команды технологииям , </a:t>
            </a:r>
            <a:r>
              <a:rPr lang="ru-RU" sz="1200" b="0" baseline="0" dirty="0">
                <a:latin typeface="Segoe Pro Light" charset="0"/>
              </a:rPr>
              <a:t>чтобы те могли делать то, что от них требуется. Вы можете использовать его, чтобы создать огромное количество замечательных вещей!»</a:t>
            </a:r>
            <a:endParaRPr lang="ru-RU" sz="1200" baseline="0" dirty="0">
              <a:latin typeface="Segoe Pro Light" charset="0"/>
              <a:ea typeface="Segoe Pro Light" charset="0"/>
              <a:cs typeface="Segoe Pro Light" charset="0"/>
            </a:endParaRP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  <a:latin typeface="Segoe Pro Light"/>
              <a:ea typeface="Segoe Pro Light"/>
              <a:cs typeface="Segoe Pro Light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08E450A-7464-4119-892E-742E3C272188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«Для того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чтобы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общаться с компьютерами, мы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должны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отдавать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команды на том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языке, который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они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понимают. И этот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язык — код!» 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BFD43914-67CE-437E-95F9-0FD5DA95E107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7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u="none" dirty="0"/>
              <a:t>«Как вы думаете, у вас есть способности к написанию кода? Отлично! Я тоже так думаю!»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ЦЕЛЬ СЛАЙДА: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Слайды 9-11 помогут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объяснить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детям,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включает в себя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программирование.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u="sng" kern="1200" dirty="0">
                <a:solidFill>
                  <a:schemeClr val="tx1"/>
                </a:solidFill>
                <a:effectLst/>
                <a:latin typeface="+mn-lt"/>
              </a:rPr>
              <a:t>ЗАМЕТКА ДЛЯ ОРГАНИЗАТОРА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200" dirty="0">
                <a:effectLst/>
                <a:latin typeface="+mn-lt"/>
              </a:rPr>
              <a:t>Дети в этом возрасте учатся работать вместе, развивая при этом творческие навыки и изучая новое. </a:t>
            </a:r>
            <a:r>
              <a:rPr lang="ru-RU" dirty="0"/>
              <a:t>Важно</a:t>
            </a:r>
            <a:r>
              <a:rPr lang="ru-RU" kern="1200" dirty="0">
                <a:effectLst/>
                <a:latin typeface="+mn-lt"/>
              </a:rPr>
              <a:t> подчеркнуть, что программирование включает в себя все эти элементы.</a:t>
            </a:r>
            <a:endParaRPr lang="ru-RU" b="0" u="none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8221629-CF2E-4F4C-9E38-F88D509BF9A0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8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b="1" u="sng" dirty="0">
                <a:solidFill>
                  <a:srgbClr val="000000"/>
                </a:solidFill>
              </a:rPr>
              <a:t>ПРИМЕР СЦЕНАРИЯ:</a:t>
            </a:r>
          </a:p>
          <a:p>
            <a:pPr>
              <a:spcBef>
                <a:spcPct val="0"/>
              </a:spcBef>
            </a:pPr>
            <a:endParaRPr lang="ru-RU" altLang="ru-RU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solidFill>
                  <a:srgbClr val="000000"/>
                </a:solidFill>
              </a:rPr>
              <a:t>«Программирование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представляет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собой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решение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задач! Код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используется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создания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чего-то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нового, что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помогает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нам в жизни! Например, когда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хотите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поговорить с человеком, который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находится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далеко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от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вас, вы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можете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отправить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ему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текстовое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сообщение! Это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пример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использования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технологии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для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решения</a:t>
            </a:r>
            <a:r>
              <a:rPr lang="ru-RU" dirty="0"/>
              <a:t> </a:t>
            </a:r>
            <a:r>
              <a:rPr lang="ru-RU" altLang="ru-RU" dirty="0">
                <a:solidFill>
                  <a:srgbClr val="000000"/>
                </a:solidFill>
              </a:rPr>
              <a:t>задачи!»</a:t>
            </a:r>
          </a:p>
          <a:p>
            <a:pPr>
              <a:spcBef>
                <a:spcPct val="0"/>
              </a:spcBef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44E3A0B-27BB-451D-A631-4E9CC737F143}" type="slidenum">
              <a:rPr lang="en-US" altLang="ru-RU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9</a:t>
            </a:fld>
            <a:endParaRPr lang="ru-RU" altLang="ru-RU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2E3FC-580C-43B5-B307-A50D537DEBF0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F51CE-41C9-4E24-B2E3-8FB1E8911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9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6A910-012E-4C6C-A74D-02FCA780D998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E2D96-B7D8-4F27-B64A-D2A8A768A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5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D8D01-0D4D-462F-B3AE-3BA7DF0C571A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49DC5-C599-4B63-83C4-8ADA62033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9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66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59041-0A10-48EF-B08F-532D25A071F0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F377C-591A-4AFF-AB9E-A497E2C22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1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34ADF-66A1-4A7C-9587-E39F85DCF723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06040-8E10-404D-BD79-2FB5F975D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51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6136D-69C4-42B1-A444-7AFBD548AFD9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16FAA-D3BF-4AF9-82F7-CD9B24FF9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6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0901E-D0F3-48EC-B451-5E36BF7A5BA6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E4775-298B-4780-8305-8026166EA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7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8B489-6CA9-4772-923C-99ED5ED4162A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46890-1DD7-4756-84CB-4EB5C724A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8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ADE76-857D-42FD-A381-464B9AB983C5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706CB-1E49-4BCD-B0C8-7715301D81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077E8-292C-4F4E-BEE2-E998C72F60B3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C8767-8400-400C-A18B-735D6B6F1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1F868-F153-477B-A064-457AC708D617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ACE58-435B-4E11-9ECF-6310AAFBFD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03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AE0487-EA61-4F7E-A6F9-6EFE4053935B}" type="datetime1">
              <a:rPr lang="en-US"/>
              <a:pPr>
                <a:defRPr/>
              </a:pPr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03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713203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3D56A29-04F3-4D97-B20A-EA186BF23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4413" y="192088"/>
            <a:ext cx="877676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911701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9863"/>
            <a:ext cx="29559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Добро пожаловать на мероприятие Hour of Code™!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DE3B568-6DEF-48DF-A7D4-63F0AB07AFCA}" type="slidenum">
              <a:rPr lang="en-US" altLang="ru-RU" smtClean="0"/>
              <a:pPr/>
              <a:t>1</a:t>
            </a:fld>
            <a:endParaRPr lang="en-US" altLang="ru-RU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36563" y="3301447"/>
            <a:ext cx="52457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Добро пожаловать на мероприятие 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ru-RU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endParaRPr lang="ru-RU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03835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16"/>
          <p:cNvSpPr>
            <a:spLocks noChangeArrowheads="1"/>
          </p:cNvSpPr>
          <p:nvPr/>
        </p:nvSpPr>
        <p:spPr bwMode="auto">
          <a:xfrm>
            <a:off x="223838" y="2884488"/>
            <a:ext cx="4343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Использовать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свое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воображение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Использовать свое воображение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3EDE3EF-E632-444F-8D69-B720C5B4523F}" type="slidenum">
              <a:rPr lang="en-US" altLang="ru-RU" smtClean="0"/>
              <a:pPr/>
              <a:t>10</a:t>
            </a:fld>
            <a:endParaRPr lang="en-US" altLang="ru-RU"/>
          </a:p>
        </p:txBody>
      </p:sp>
      <p:pic>
        <p:nvPicPr>
          <p:cNvPr id="11270" name="Picture 1" descr="Крутой мультяшный робот взлетает с земли в воздух." title="Крутой мультяшный робот взлетает с земли в воздух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423863"/>
            <a:ext cx="2735262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203835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16"/>
          <p:cNvSpPr>
            <a:spLocks noChangeArrowheads="1"/>
          </p:cNvSpPr>
          <p:nvPr/>
        </p:nvSpPr>
        <p:spPr bwMode="auto">
          <a:xfrm>
            <a:off x="223838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Работать с друзьями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Работать с друзьями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3DFF5931-8101-4157-96D2-0A13312D4B09}" type="slidenum">
              <a:rPr lang="en-US" altLang="ru-RU" smtClean="0"/>
              <a:pPr/>
              <a:t>11</a:t>
            </a:fld>
            <a:endParaRPr lang="en-US" altLang="ru-RU"/>
          </a:p>
        </p:txBody>
      </p:sp>
      <p:grpSp>
        <p:nvGrpSpPr>
          <p:cNvPr id="12294" name="Group 13"/>
          <p:cNvGrpSpPr>
            <a:grpSpLocks/>
          </p:cNvGrpSpPr>
          <p:nvPr/>
        </p:nvGrpSpPr>
        <p:grpSpPr bwMode="auto">
          <a:xfrm>
            <a:off x="4702175" y="1611313"/>
            <a:ext cx="4224338" cy="3563937"/>
            <a:chOff x="4558724" y="1103630"/>
            <a:chExt cx="4601151" cy="3881120"/>
          </a:xfrm>
        </p:grpSpPr>
        <p:pic>
          <p:nvPicPr>
            <p:cNvPr id="12295" name="Picture 1" descr="Радуга соединяет головы улыбающихся мультяшных героев: мальчика и девочки." title="Радуга соединяет головы улыбающихся мультяшных героев: мальчика и девочки.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812" y="1103630"/>
              <a:ext cx="3901313" cy="1905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8" descr="Мультяшный мальчик улыбается, работая за ноутбуком. Он соединен с улыбающейся мультяшной девочкой с помощью радуги, исходящей из их голов." title="Мультяшный мальчик улыбается, работая за ноутбуком. Он соединен с улыбающейся мультяшной девочкой с помощью радуги, исходящей из их голов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724" y="2556820"/>
              <a:ext cx="1569025" cy="242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7" name="Picture 9" descr="Мультяшная девочка улыбается, работая за ноутбуком. Она соединена с улыбающимся мультяшным мальчиком с помощью радуги, исходящей из их голов." title="Мультяшная девочка улыбается, работая за ноутбуком. Она соединена с улыбающимся мультяшным мальчиком с помощью радуги, исходящей из их голов.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986" y="2698750"/>
              <a:ext cx="1985889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14"/>
          <p:cNvSpPr>
            <a:spLocks noChangeArrowheads="1"/>
          </p:cNvSpPr>
          <p:nvPr/>
        </p:nvSpPr>
        <p:spPr bwMode="auto">
          <a:xfrm>
            <a:off x="5021263" y="1979613"/>
            <a:ext cx="3657600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Чем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вам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больше</a:t>
            </a:r>
            <a:r>
              <a:rPr lang="ru-RU"/>
              <a:t> </a:t>
            </a:r>
          </a:p>
          <a:p>
            <a:pPr>
              <a:buSzPct val="100000"/>
            </a:pP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всего</a:t>
            </a:r>
            <a:r>
              <a:rPr lang="ru-RU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нравится</a:t>
            </a:r>
            <a:r>
              <a:rPr lang="ru-RU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заниматься?</a:t>
            </a:r>
          </a:p>
        </p:txBody>
      </p:sp>
      <p:sp>
        <p:nvSpPr>
          <p:cNvPr id="13316" name="Rectangle 2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1331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Чем вам нравится заниматься?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6629CE2-4DA1-4222-B4CC-5A7D73007293}" type="slidenum">
              <a:rPr lang="en-US" altLang="ru-RU" smtClean="0"/>
              <a:pPr/>
              <a:t>12</a:t>
            </a:fld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8390" y="0"/>
            <a:ext cx="870373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911701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899412" y="595342"/>
            <a:ext cx="447516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Изучая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программирование, вы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можете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научиться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получать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больше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удовольствия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от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любимого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занятия </a:t>
            </a:r>
            <a:br>
              <a:rPr lang="en-US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</a:b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с помощью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компьютеров!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Пусть программирование станет одним из ваших любимых дел!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A5641DEC-1D02-4E87-A28B-EA3380599A34}" type="slidenum">
              <a:rPr lang="en-US" altLang="ru-RU" smtClean="0"/>
              <a:pPr/>
              <a:t>13</a:t>
            </a:fld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672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7790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Segoe UI Light" panose="020B0502040204020203" pitchFamily="34" charset="0"/>
              </a:rPr>
              <a:t>Новый учебник можно найти на сайте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39312" y="1133856"/>
            <a:ext cx="2054444" cy="344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11"/>
          <p:cNvSpPr>
            <a:spLocks noChangeArrowheads="1"/>
          </p:cNvSpPr>
          <p:nvPr/>
        </p:nvSpPr>
        <p:spPr bwMode="auto">
          <a:xfrm>
            <a:off x="647700" y="3416632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Завершение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Завершение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361FCC3-67FF-42D4-B980-D50C0DB9BA24}" type="slidenum">
              <a:rPr lang="en-US" altLang="ru-RU" smtClean="0"/>
              <a:pPr/>
              <a:t>16</a:t>
            </a:fld>
            <a:endParaRPr lang="en-US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14"/>
          <p:cNvSpPr>
            <a:spLocks noChangeArrowheads="1"/>
          </p:cNvSpPr>
          <p:nvPr/>
        </p:nvSpPr>
        <p:spPr bwMode="auto">
          <a:xfrm>
            <a:off x="5021263" y="1900238"/>
            <a:ext cx="3657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Теперь, после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занятия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по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учебнику, что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вы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можете</a:t>
            </a:r>
            <a:r>
              <a:rPr lang="ru-RU" dirty="0"/>
              <a:t> </a:t>
            </a:r>
            <a:r>
              <a:rPr lang="ru-RU" altLang="ru-RU" sz="2400" dirty="0">
                <a:solidFill>
                  <a:srgbClr val="000000"/>
                </a:solidFill>
                <a:latin typeface="Segoe UI Light" panose="020B0502040204020203" pitchFamily="34" charset="0"/>
              </a:rPr>
              <a:t>сказать о программировании?</a:t>
            </a:r>
          </a:p>
        </p:txBody>
      </p:sp>
      <p:sp>
        <p:nvSpPr>
          <p:cNvPr id="21508" name="Rectangle 10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Обсуждение</a:t>
            </a:r>
          </a:p>
        </p:txBody>
      </p:sp>
      <p:pic>
        <p:nvPicPr>
          <p:cNvPr id="2150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вы думаете о программировании теперь?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3501D74-9446-41E2-B4CC-9684BC490BD9}" type="slidenum">
              <a:rPr lang="en-US" altLang="ru-RU" smtClean="0"/>
              <a:pPr/>
              <a:t>17</a:t>
            </a:fld>
            <a:endParaRPr lang="en-US" alt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ru-RU" sz="4800" b="0" dirty="0">
                <a:solidFill>
                  <a:schemeClr val="tx1"/>
                </a:solidFill>
                <a:latin typeface="Segoe UI Light" panose="020B0502040204020203" pitchFamily="34" charset="0"/>
              </a:rPr>
              <a:t>Вы сделали это!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313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37" name="Rectangle 36"/>
          <p:cNvSpPr/>
          <p:nvPr/>
        </p:nvSpPr>
        <p:spPr>
          <a:xfrm>
            <a:off x="3373438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35" name="Rectangle 34"/>
          <p:cNvSpPr/>
          <p:nvPr/>
        </p:nvSpPr>
        <p:spPr>
          <a:xfrm>
            <a:off x="711200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27" name="Rectangle 26"/>
          <p:cNvSpPr/>
          <p:nvPr/>
        </p:nvSpPr>
        <p:spPr>
          <a:xfrm>
            <a:off x="504825" y="966788"/>
            <a:ext cx="7026275" cy="506412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34" name="Rectangle 33"/>
          <p:cNvSpPr/>
          <p:nvPr/>
        </p:nvSpPr>
        <p:spPr>
          <a:xfrm>
            <a:off x="508000" y="433388"/>
            <a:ext cx="7480300" cy="50323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pic>
        <p:nvPicPr>
          <p:cNvPr id="22536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Следующие шаги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8EA7E169-EFB8-4681-9A5C-382E5C7479FD}" type="slidenum">
              <a:rPr lang="en-US" altLang="ru-RU" smtClean="0"/>
              <a:pPr/>
              <a:t>19</a:t>
            </a:fld>
            <a:endParaRPr lang="en-US" altLang="ru-RU" dirty="0"/>
          </a:p>
        </p:txBody>
      </p:sp>
      <p:sp>
        <p:nvSpPr>
          <p:cNvPr id="43" name="Rectangle 42"/>
          <p:cNvSpPr/>
          <p:nvPr/>
        </p:nvSpPr>
        <p:spPr>
          <a:xfrm>
            <a:off x="661988" y="22955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341688" y="22955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913" y="22955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dirty="0">
                <a:solidFill>
                  <a:srgbClr val="FFFFFF"/>
                </a:solidFill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825" y="2238375"/>
            <a:ext cx="1841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3">
              <a:latin typeface="+mn-lt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2968625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48" name="Rectangle 47"/>
          <p:cNvSpPr/>
          <p:nvPr/>
        </p:nvSpPr>
        <p:spPr>
          <a:xfrm>
            <a:off x="711200" y="3709988"/>
            <a:ext cx="2298700" cy="14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22543" name="Rectangle 48"/>
          <p:cNvSpPr>
            <a:spLocks noChangeArrowheads="1"/>
          </p:cNvSpPr>
          <p:nvPr/>
        </p:nvSpPr>
        <p:spPr bwMode="auto">
          <a:xfrm>
            <a:off x="563563" y="2828925"/>
            <a:ext cx="2676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2000" dirty="0">
                <a:solidFill>
                  <a:srgbClr val="FFFFFF"/>
                </a:solidFill>
                <a:latin typeface="Segoe UI Light" panose="020B0502040204020203" pitchFamily="34" charset="0"/>
              </a:rPr>
              <a:t>Получите</a:t>
            </a:r>
            <a:r>
              <a:rPr lang="ru-RU"/>
              <a:t> </a:t>
            </a:r>
            <a:r>
              <a:rPr lang="ru-RU" altLang="ru-RU" sz="2000" dirty="0">
                <a:solidFill>
                  <a:srgbClr val="FFFFFF"/>
                </a:solidFill>
                <a:latin typeface="Segoe UI Light" panose="020B0502040204020203" pitchFamily="34" charset="0"/>
              </a:rPr>
              <a:t>сертификат.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89238" y="406400"/>
            <a:ext cx="2570162" cy="168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22545" name="Rectangle 50"/>
          <p:cNvSpPr>
            <a:spLocks noChangeArrowheads="1"/>
          </p:cNvSpPr>
          <p:nvPr/>
        </p:nvSpPr>
        <p:spPr bwMode="auto">
          <a:xfrm>
            <a:off x="566738" y="255588"/>
            <a:ext cx="8158162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Что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еще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нам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предстоит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узнать? </a:t>
            </a:r>
          </a:p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На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этом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все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не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заканчивается! </a:t>
            </a:r>
          </a:p>
          <a:p>
            <a:pPr>
              <a:buSzPct val="100000"/>
            </a:pPr>
            <a:r>
              <a:rPr lang="ru-RU"/>
              <a:t> </a:t>
            </a:r>
          </a:p>
          <a:p>
            <a:pPr>
              <a:buSzPct val="100000"/>
            </a:pP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Отметьте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окончание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курса, продолжайте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учиться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дальше и получите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еще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больше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удовольствия! </a:t>
            </a:r>
          </a:p>
        </p:txBody>
      </p:sp>
      <p:sp>
        <p:nvSpPr>
          <p:cNvPr id="22546" name="Rectangle 51"/>
          <p:cNvSpPr>
            <a:spLocks noChangeArrowheads="1"/>
          </p:cNvSpPr>
          <p:nvPr/>
        </p:nvSpPr>
        <p:spPr bwMode="auto">
          <a:xfrm>
            <a:off x="3244850" y="2828925"/>
            <a:ext cx="2297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Играйте больше.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75014" y="3427413"/>
            <a:ext cx="2638552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Загрузите ваш код в Minecraft: Education Edition, чтобы увидеть, как он оживает в настоящей игре!</a:t>
            </a:r>
          </a:p>
        </p:txBody>
      </p:sp>
      <p:sp>
        <p:nvSpPr>
          <p:cNvPr id="22548" name="Rectangle 53"/>
          <p:cNvSpPr>
            <a:spLocks noChangeArrowheads="1"/>
          </p:cNvSpPr>
          <p:nvPr/>
        </p:nvSpPr>
        <p:spPr bwMode="auto">
          <a:xfrm>
            <a:off x="6059488" y="2828925"/>
            <a:ext cx="229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Узнавайте больше.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7899" y="3427413"/>
            <a:ext cx="2565401" cy="2102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Ищите дополнительные материалы на Microsoft.com/</a:t>
            </a:r>
          </a:p>
          <a:p>
            <a:r>
              <a:rPr lang="ru-RU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ru-RU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6000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22551" name="TextBox 56"/>
          <p:cNvSpPr txBox="1">
            <a:spLocks noChangeArrowheads="1"/>
          </p:cNvSpPr>
          <p:nvPr/>
        </p:nvSpPr>
        <p:spPr bwMode="auto">
          <a:xfrm>
            <a:off x="563563" y="3427413"/>
            <a:ext cx="22066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Поздравляем! Вы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справились! Вы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получите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свой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сертификат в конце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учебного</a:t>
            </a:r>
            <a:r>
              <a:rPr lang="ru-RU"/>
              <a:t> </a:t>
            </a:r>
            <a:r>
              <a:rPr lang="ru-RU" altLang="ru-RU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курса.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Давайте поговорим о программировании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67B7BAB-C0F2-46E5-A9F4-C84783F013B0}" type="slidenum">
              <a:rPr lang="en-US" altLang="ru-RU" smtClean="0"/>
              <a:pPr/>
              <a:t>2</a:t>
            </a:fld>
            <a:endParaRPr lang="en-US" altLang="ru-RU"/>
          </a:p>
        </p:txBody>
      </p:sp>
      <p:pic>
        <p:nvPicPr>
          <p:cNvPr id="3077" name="Picture 2" descr="Мультяшная ракета пролетает вдоль разноцветной радуги" title="Мультяшная ракета пролетает вдоль разноцветной радуги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031875"/>
            <a:ext cx="599281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6"/>
          <p:cNvSpPr>
            <a:spLocks noChangeArrowheads="1"/>
          </p:cNvSpPr>
          <p:nvPr/>
        </p:nvSpPr>
        <p:spPr bwMode="auto">
          <a:xfrm>
            <a:off x="299545" y="2540000"/>
            <a:ext cx="50291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000" dirty="0">
                <a:solidFill>
                  <a:srgbClr val="FFFFFF"/>
                </a:solidFill>
                <a:latin typeface="Segoe UI Light" panose="020B0502040204020203" pitchFamily="34" charset="0"/>
              </a:rPr>
              <a:t>Давайте поговорим о программировании!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 descr="Группа парней и девушек оторвали взгляд от экранов ноутбуков, за которыми они работают, чтобы улыбнуться на камеру" title="Группа парней и девушек оторвали взгляд от экранов ноутбуков, за которыми они работают, чтобы улыбнуться на камеру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11125"/>
            <a:ext cx="8864600" cy="553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2225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12"/>
          <p:cNvSpPr>
            <a:spLocks noChangeArrowheads="1"/>
          </p:cNvSpPr>
          <p:nvPr/>
        </p:nvSpPr>
        <p:spPr bwMode="auto">
          <a:xfrm>
            <a:off x="436563" y="2244725"/>
            <a:ext cx="555058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Благодарим вас за участие в мероприятии</a:t>
            </a:r>
          </a:p>
          <a:p>
            <a:r>
              <a:rPr lang="ru-RU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ru-RU" sz="3600" baseline="300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Спасибо за участие!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9912CE0-1887-46A3-A64D-22B01CF02EC3}" type="slidenum">
              <a:rPr lang="en-US" altLang="ru-RU" smtClean="0"/>
              <a:pPr/>
              <a:t>20</a:t>
            </a:fld>
            <a:endParaRPr lang="en-US" alt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048FA2-E89A-4189-8CA3-7071214AF685}"/>
              </a:ext>
            </a:extLst>
          </p:cNvPr>
          <p:cNvSpPr/>
          <p:nvPr/>
        </p:nvSpPr>
        <p:spPr>
          <a:xfrm>
            <a:off x="369163" y="4347123"/>
            <a:ext cx="56179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ru-RU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ru-RU" sz="1200" dirty="0">
                <a:solidFill>
                  <a:schemeClr val="bg1"/>
                </a:solidFill>
              </a:rPr>
              <a:t>© Code.org, 2017 г. Code.org®, логотип CODE и Hour of Code® являются товарными знаками Code.org</a:t>
            </a:r>
            <a:endParaRPr lang="ru-RU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ru-RU" sz="1200" dirty="0">
                <a:solidFill>
                  <a:schemeClr val="bg1"/>
                </a:solidFill>
              </a:rPr>
              <a:t>Mojang © 2017 г. «Minecraft» является товарным ознаком Mojang AB</a:t>
            </a:r>
          </a:p>
          <a:p>
            <a:pPr lvl="0">
              <a:defRPr/>
            </a:pPr>
            <a:r>
              <a:rPr lang="ru-RU" sz="1200" dirty="0">
                <a:solidFill>
                  <a:schemeClr val="bg1"/>
                </a:solidFill>
              </a:rPr>
              <a:t>© Корпорация Майкрософт (Microsoft Corporation), 2017 г. Все права защищены.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0CD6C78B-2892-4D83-AD02-214B00320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ur of Code 2015 - WORLDWIDE.mp4" descr="Видео Hour of Code от сайта Code.org" title="Видео Hour of Code от сайта Code.or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999" y="238125"/>
            <a:ext cx="8620125" cy="5191126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Видео</a:t>
            </a:r>
            <a:r>
              <a:rPr lang="en-IE" dirty="0"/>
              <a:t> Hour of </a:t>
            </a:r>
            <a:r>
              <a:rPr lang="en-IE" dirty="0" err="1"/>
              <a:t>CodeTM</a:t>
            </a:r>
            <a:r>
              <a:rPr lang="en-IE" dirty="0"/>
              <a:t> </a:t>
            </a:r>
            <a:r>
              <a:rPr lang="en-IE" dirty="0" err="1"/>
              <a:t>от</a:t>
            </a:r>
            <a:r>
              <a:rPr lang="en-IE" dirty="0"/>
              <a:t> Code.org</a:t>
            </a:r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9EB9BBA-0250-47DE-B1C3-4F2F89584DCF}" type="slidenum">
              <a:rPr lang="en-US" altLang="ru-RU" smtClean="0"/>
              <a:pPr/>
              <a:t>3</a:t>
            </a:fld>
            <a:endParaRPr lang="en-US" altLang="ru-RU"/>
          </a:p>
        </p:txBody>
      </p:sp>
      <p:pic>
        <p:nvPicPr>
          <p:cNvPr id="3" name="Hour of Code 2015 - WORLDWIDE.mp4" hidden="1">
            <a:hlinkClick r:id="" action="ppaction://media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54000"/>
            <a:ext cx="8636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14"/>
          <p:cNvSpPr>
            <a:spLocks noChangeArrowheads="1"/>
          </p:cNvSpPr>
          <p:nvPr/>
        </p:nvSpPr>
        <p:spPr bwMode="auto">
          <a:xfrm>
            <a:off x="5021263" y="1149350"/>
            <a:ext cx="3774394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Что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такое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код?</a:t>
            </a:r>
          </a:p>
          <a:p>
            <a:pPr>
              <a:buSzPct val="100000"/>
            </a:pPr>
            <a:endParaRPr lang="ru-RU" altLang="ru-RU" sz="3600" dirty="0">
              <a:solidFill>
                <a:srgbClr val="000000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  <a:p>
            <a:pPr>
              <a:buSzPct val="100000"/>
            </a:pP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Что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приходит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вам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на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ум, когда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вы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слышите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слово «код»?</a:t>
            </a:r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Вопрос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512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Что вы знаете о программировании?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14AF51C-061D-44C3-B95B-740CE5B33523}" type="slidenum">
              <a:rPr lang="en-US" altLang="ru-RU" smtClean="0"/>
              <a:pPr/>
              <a:t>4</a:t>
            </a:fld>
            <a:endParaRPr lang="en-US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2225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Программирование — это...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E12DE78-339C-4CE5-874D-305A1669191E}" type="slidenum">
              <a:rPr lang="en-US" altLang="ru-RU" smtClean="0"/>
              <a:pPr/>
              <a:t>5</a:t>
            </a:fld>
            <a:endParaRPr lang="en-US" altLang="ru-RU"/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571500" y="1979613"/>
            <a:ext cx="36957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Программисты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пишут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код, чтобы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создавать</a:t>
            </a:r>
            <a:r>
              <a:rPr lang="ru-RU" dirty="0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приложения </a:t>
            </a:r>
            <a:br>
              <a:rPr lang="en-US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</a:b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и сайты.</a:t>
            </a:r>
          </a:p>
        </p:txBody>
      </p:sp>
      <p:pic>
        <p:nvPicPr>
          <p:cNvPr id="6149" name="Picture 2" descr="Мультяшный мальчик закрывает глаза и улыбается, думая о том, как программирование помогает ему в жизни. Робот, фиолетовый слон, мобильный телефон и гитара — несколько случайных забавных изображений, которые выскакивают у мальчика из головы, символизируя его воображение." title="Мультяшный мальчик закрывает глаза и улыбается, думая о том, как программирование помогает ему в жизни. Робот, фиолетовый слон, мобильный телефон и гитара — несколько случайных забавных изображений, которые выскакивают у мальчика из головы, символизируя его воображение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254000"/>
            <a:ext cx="4281487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11113"/>
            <a:ext cx="9117013" cy="571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 можете общаться с компьютерами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CF03F159-EFE5-47E8-A02C-001FAF7C35CA}" type="slidenum">
              <a:rPr lang="en-US" altLang="ru-RU" smtClean="0"/>
              <a:pPr/>
              <a:t>6</a:t>
            </a:fld>
            <a:endParaRPr lang="en-US" altLang="ru-RU"/>
          </a:p>
        </p:txBody>
      </p:sp>
      <p:pic>
        <p:nvPicPr>
          <p:cNvPr id="7172" name="Picture 11" descr="Мальчик говорит: «Привет!», обращаясь к ноутбуку и мобильному устройству, а устройства отвечают ему: «?» - Они не понимают мальчика, потому что он не умеет говорить на их языке." title="Мальчик говорит: «Привет!», обращаясь к ноутбуку и мобильному устройству, а устройства отвечают ему: «?» - Они не понимают мальчика, потому что он не умеет говорить на их языке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681163"/>
            <a:ext cx="2370138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/>
          </a:p>
        </p:txBody>
      </p:sp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2460625" y="682625"/>
            <a:ext cx="1508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2800" dirty="0">
                <a:solidFill>
                  <a:srgbClr val="000000"/>
                </a:solidFill>
                <a:latin typeface="Segoe UI Light" panose="020B0502040204020203" pitchFamily="34" charset="0"/>
              </a:rPr>
              <a:t>Привет!</a:t>
            </a:r>
          </a:p>
        </p:txBody>
      </p:sp>
      <p:grpSp>
        <p:nvGrpSpPr>
          <p:cNvPr id="7175" name="Group 30"/>
          <p:cNvGrpSpPr>
            <a:grpSpLocks/>
          </p:cNvGrpSpPr>
          <p:nvPr/>
        </p:nvGrpSpPr>
        <p:grpSpPr bwMode="auto"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1320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4"/>
            </a:p>
          </p:txBody>
        </p:sp>
        <p:sp>
          <p:nvSpPr>
            <p:cNvPr id="7180" name="TextBox 19"/>
            <p:cNvSpPr txBox="1">
              <a:spLocks noChangeArrowheads="1"/>
            </p:cNvSpPr>
            <p:nvPr/>
          </p:nvSpPr>
          <p:spPr bwMode="auto">
            <a:xfrm>
              <a:off x="5873750" y="682625"/>
              <a:ext cx="150812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buSzPct val="100000"/>
              </a:pPr>
              <a:r>
                <a:rPr lang="ru-RU" altLang="ru-RU" sz="2800" dirty="0">
                  <a:solidFill>
                    <a:srgbClr val="000000"/>
                  </a:solidFill>
                  <a:latin typeface="Segoe UI Light" panose="020B0502040204020203" pitchFamily="34" charset="0"/>
                </a:rPr>
                <a:t>?</a:t>
              </a:r>
            </a:p>
          </p:txBody>
        </p:sp>
      </p:grpSp>
      <p:grpSp>
        <p:nvGrpSpPr>
          <p:cNvPr id="7176" name="Group 27" descr="Мальчик говорит: «Привет!», обращаясь к ноутбуку и мобильному устройству, а устройства отвечают ему: «?» - Они не понимают мальчика, потому что он не умеет говорить на их языке." title="Мальчик говорит: «Привет!», обращаясь к ноутбуку и мобильному устройству, а устройства отвечают ему: «?» - Они не понимают мальчика, потому что он не умеет говорить на их языке."/>
          <p:cNvGrpSpPr>
            <a:grpSpLocks/>
          </p:cNvGrpSpPr>
          <p:nvPr/>
        </p:nvGrpSpPr>
        <p:grpSpPr bwMode="auto">
          <a:xfrm>
            <a:off x="5005388" y="2965450"/>
            <a:ext cx="3440112" cy="1738313"/>
            <a:chOff x="5036497" y="3474096"/>
            <a:chExt cx="3440753" cy="1737095"/>
          </a:xfrm>
        </p:grpSpPr>
        <p:pic>
          <p:nvPicPr>
            <p:cNvPr id="7177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456" y="3474096"/>
              <a:ext cx="2745794" cy="1526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Компьютеры понимают язык программирования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FFE2DDB-6EFF-4E24-A270-6A1ABE1B0975}" type="slidenum">
              <a:rPr lang="en-US" altLang="ru-RU" smtClean="0"/>
              <a:pPr/>
              <a:t>7</a:t>
            </a:fld>
            <a:endParaRPr lang="en-US" altLang="ru-RU"/>
          </a:p>
        </p:txBody>
      </p:sp>
      <p:pic>
        <p:nvPicPr>
          <p:cNvPr id="8196" name="Picture 9" descr="Девочка обращается к планшету и мобильному устройству на языке программирования. Устройства понимают ее, потому что девочка говорит на их языке: Этот язык — код" title="Девочка обращается к планшету и мобильному устройству на языке программирования. Устройства понимают ее, потому что девочка говорит на их языке: Этот язык — код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952625"/>
            <a:ext cx="2951163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4"/>
          </a:p>
        </p:txBody>
      </p:sp>
      <p:sp>
        <p:nvSpPr>
          <p:cNvPr id="8198" name="TextBox 16"/>
          <p:cNvSpPr txBox="1">
            <a:spLocks noChangeArrowheads="1"/>
          </p:cNvSpPr>
          <p:nvPr/>
        </p:nvSpPr>
        <p:spPr bwMode="auto">
          <a:xfrm>
            <a:off x="2492375" y="682625"/>
            <a:ext cx="1508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200" dirty="0">
                <a:solidFill>
                  <a:srgbClr val="000000"/>
                </a:solidFill>
                <a:latin typeface="Segoe UI Light" panose="020B0502040204020203" pitchFamily="34" charset="0"/>
              </a:rPr>
              <a:t>&lt;/&gt; {}</a:t>
            </a:r>
          </a:p>
        </p:txBody>
      </p: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1320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4"/>
            </a:p>
          </p:txBody>
        </p:sp>
        <p:sp>
          <p:nvSpPr>
            <p:cNvPr id="8204" name="TextBox 18"/>
            <p:cNvSpPr txBox="1">
              <a:spLocks noChangeArrowheads="1"/>
            </p:cNvSpPr>
            <p:nvPr/>
          </p:nvSpPr>
          <p:spPr bwMode="auto">
            <a:xfrm>
              <a:off x="4937124" y="1460500"/>
              <a:ext cx="1508126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712788" fontAlgn="base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>
                <a:buSzPct val="100000"/>
              </a:pPr>
              <a:r>
                <a:rPr lang="ru-RU" altLang="ru-RU" sz="3200" dirty="0">
                  <a:solidFill>
                    <a:srgbClr val="000000"/>
                  </a:solidFill>
                  <a:latin typeface="Segoe UI Light" panose="020B0502040204020203" pitchFamily="34" charset="0"/>
                </a:rPr>
                <a:t>:)</a:t>
              </a:r>
            </a:p>
          </p:txBody>
        </p:sp>
      </p:grpSp>
      <p:grpSp>
        <p:nvGrpSpPr>
          <p:cNvPr id="8200" name="Group 23" descr="Девочка обращается к планшету и мобильному устройству на языке программирования. Устройства понимают ее, потому что девочка говорит на их языке: Этот язык — код" title="Девочка обращается к планшету и мобильному устройству на языке программирования. Устройства понимают ее, потому что девочка говорит на их языке: Этот язык — код"/>
          <p:cNvGrpSpPr>
            <a:grpSpLocks/>
          </p:cNvGrpSpPr>
          <p:nvPr/>
        </p:nvGrpSpPr>
        <p:grpSpPr bwMode="auto">
          <a:xfrm>
            <a:off x="5005388" y="2965450"/>
            <a:ext cx="3440112" cy="1738313"/>
            <a:chOff x="5036497" y="3474096"/>
            <a:chExt cx="3440753" cy="1737095"/>
          </a:xfrm>
        </p:grpSpPr>
        <p:pic>
          <p:nvPicPr>
            <p:cNvPr id="8201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456" y="3474096"/>
              <a:ext cx="2745794" cy="1526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6"/>
          <p:cNvSpPr>
            <a:spLocks noChangeArrowheads="1"/>
          </p:cNvSpPr>
          <p:nvPr/>
        </p:nvSpPr>
        <p:spPr bwMode="auto">
          <a:xfrm>
            <a:off x="299359" y="2540000"/>
            <a:ext cx="4599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r>
              <a:rPr lang="ru-RU" altLang="ru-RU" sz="2400" dirty="0">
                <a:solidFill>
                  <a:srgbClr val="FFFFFF"/>
                </a:solidFill>
                <a:latin typeface="Segoe UI Light" panose="020B0502040204020203" pitchFamily="34" charset="0"/>
              </a:rPr>
              <a:t>Программирование — это...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Что такое программирование?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2B53FB7-AD0B-4CF5-ADE9-7445136E9D73}" type="slidenum">
              <a:rPr lang="en-US" altLang="ru-RU" smtClean="0"/>
              <a:pPr/>
              <a:t>8</a:t>
            </a:fld>
            <a:endParaRPr lang="en-US" altLang="ru-RU"/>
          </a:p>
        </p:txBody>
      </p:sp>
      <p:pic>
        <p:nvPicPr>
          <p:cNvPr id="9221" name="Picture 7" descr="Бот и Черепаха стоят на блоке" title="Бот и Черепаха стоят на блоке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828675"/>
            <a:ext cx="31210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16"/>
          <p:cNvSpPr>
            <a:spLocks noChangeArrowheads="1"/>
          </p:cNvSpPr>
          <p:nvPr/>
        </p:nvSpPr>
        <p:spPr bwMode="auto">
          <a:xfrm>
            <a:off x="223838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SzPct val="100000"/>
            </a:pP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Решать</a:t>
            </a:r>
            <a:r>
              <a:rPr lang="ru-RU"/>
              <a:t> </a:t>
            </a:r>
            <a:r>
              <a:rPr lang="ru-RU" altLang="ru-RU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задачи</a:t>
            </a:r>
            <a:endParaRPr lang="ru-RU" altLang="ru-RU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1024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203835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az-Cyrl-AZ" dirty="0"/>
              <a:t>Решать задачи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486DD92F-41E2-498E-8CB4-B355A1630AB1}" type="slidenum">
              <a:rPr lang="en-US" altLang="ru-RU" smtClean="0"/>
              <a:pPr/>
              <a:t>9</a:t>
            </a:fld>
            <a:endParaRPr lang="en-US" altLang="ru-RU"/>
          </a:p>
        </p:txBody>
      </p:sp>
      <p:pic>
        <p:nvPicPr>
          <p:cNvPr id="10246" name="Picture 9" descr="Красочная «живая» пирамидка с ножками и глазками стоит на блоке." title="Красочная «живая» пирамидка с ножками и глазками стоит на блоке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8" y="1317625"/>
            <a:ext cx="1655762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2313</Words>
  <Application>Microsoft Office PowerPoint</Application>
  <PresentationFormat>On-screen Show (16:10)</PresentationFormat>
  <Paragraphs>326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handy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Добро пожаловать на мероприятие Hour of Code™!</vt:lpstr>
      <vt:lpstr>Давайте поговорим о программировании</vt:lpstr>
      <vt:lpstr>Видео Hour of CodeTM от Code.org</vt:lpstr>
      <vt:lpstr>Что вы знаете о программировании?</vt:lpstr>
      <vt:lpstr>Программирование — это...</vt:lpstr>
      <vt:lpstr>Вы можете общаться с компьютерами</vt:lpstr>
      <vt:lpstr>Компьютеры понимают язык программирования</vt:lpstr>
      <vt:lpstr>Что такое программирование?</vt:lpstr>
      <vt:lpstr>Решать задачи</vt:lpstr>
      <vt:lpstr>Использовать свое воображение</vt:lpstr>
      <vt:lpstr>Работать с друзьями</vt:lpstr>
      <vt:lpstr>Чем вам нравится заниматься?</vt:lpstr>
      <vt:lpstr>Пусть программирование станет одним из ваших любимых дел!</vt:lpstr>
      <vt:lpstr>How it goes down </vt:lpstr>
      <vt:lpstr>Find your tutorial</vt:lpstr>
      <vt:lpstr>Завершение</vt:lpstr>
      <vt:lpstr>Что вы думаете о программировании теперь?</vt:lpstr>
      <vt:lpstr>PowerPoint Presentation</vt:lpstr>
      <vt:lpstr>Следующие шаги</vt:lpstr>
      <vt:lpstr>Спасибо за участие!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2015-11-20T15:45:20Z</dcterms:created>
  <dcterms:modified xsi:type="dcterms:W3CDTF">2017-10-31T09:30:00Z</dcterms:modified>
</cp:coreProperties>
</file>